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73" r:id="rId14"/>
    <p:sldId id="274" r:id="rId15"/>
    <p:sldId id="275" r:id="rId1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5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7A35E-64D0-44BC-875B-96B661DC4991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7F85CE-5C7A-48CD-A65D-768ACCFA50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86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質譜是用於</a:t>
            </a:r>
            <a:r>
              <a:rPr lang="en-US" altLang="zh-TW" dirty="0"/>
              <a:t>GC</a:t>
            </a:r>
            <a:r>
              <a:rPr lang="zh-TW" altLang="en-US" dirty="0"/>
              <a:t>的功能極其廣泛的檢測系統。 但是，將</a:t>
            </a:r>
            <a:r>
              <a:rPr lang="en-US" altLang="zh-TW" dirty="0"/>
              <a:t>HPLC</a:t>
            </a:r>
            <a:r>
              <a:rPr lang="zh-TW" altLang="en-US" dirty="0"/>
              <a:t>系統與質譜儀連接是一項艱鉅的任務。 描述將</a:t>
            </a:r>
            <a:r>
              <a:rPr lang="en-US" altLang="zh-TW" dirty="0"/>
              <a:t>HPLC</a:t>
            </a:r>
            <a:r>
              <a:rPr lang="zh-TW" altLang="en-US" dirty="0"/>
              <a:t>與質譜結合起來比將</a:t>
            </a:r>
            <a:r>
              <a:rPr lang="en-US" altLang="zh-TW" dirty="0"/>
              <a:t>GC</a:t>
            </a:r>
            <a:r>
              <a:rPr lang="zh-TW" altLang="en-US" dirty="0"/>
              <a:t>與質譜結合起來更困難的主要原因。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B2926-4B27-448E-BF50-C0F0605E854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206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9835-86A8-4241-A3A9-ACF97AA2C749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BCCA-D6C8-472B-956D-4B5A971EB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503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9835-86A8-4241-A3A9-ACF97AA2C749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BCCA-D6C8-472B-956D-4B5A971EB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237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9835-86A8-4241-A3A9-ACF97AA2C749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BCCA-D6C8-472B-956D-4B5A971EB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106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9835-86A8-4241-A3A9-ACF97AA2C749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BCCA-D6C8-472B-956D-4B5A971EB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384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9835-86A8-4241-A3A9-ACF97AA2C749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BCCA-D6C8-472B-956D-4B5A971EB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4637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9835-86A8-4241-A3A9-ACF97AA2C749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BCCA-D6C8-472B-956D-4B5A971EB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826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9835-86A8-4241-A3A9-ACF97AA2C749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BCCA-D6C8-472B-956D-4B5A971EB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613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9835-86A8-4241-A3A9-ACF97AA2C749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BCCA-D6C8-472B-956D-4B5A971EB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327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9835-86A8-4241-A3A9-ACF97AA2C749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BCCA-D6C8-472B-956D-4B5A971EB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6856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9835-86A8-4241-A3A9-ACF97AA2C749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BCCA-D6C8-472B-956D-4B5A971EB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0392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9835-86A8-4241-A3A9-ACF97AA2C749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BCCA-D6C8-472B-956D-4B5A971EB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2967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A9835-86A8-4241-A3A9-ACF97AA2C749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3BCCA-D6C8-472B-956D-4B5A971EB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10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Chapter 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603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377CAFF1-752B-4DB1-AE58-9A6BF0FB23AC}"/>
              </a:ext>
            </a:extLst>
          </p:cNvPr>
          <p:cNvSpPr txBox="1">
            <a:spLocks/>
          </p:cNvSpPr>
          <p:nvPr/>
        </p:nvSpPr>
        <p:spPr>
          <a:xfrm>
            <a:off x="628650" y="1537316"/>
            <a:ext cx="7886700" cy="134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C7151BD5-F7BD-4CDB-8348-98B49DE13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71" y="-386678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+mn-lt"/>
              </a:rPr>
              <a:t>Question 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28-7</a:t>
            </a:r>
            <a:endParaRPr lang="en-US" sz="28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73A7DF4-BB76-49BD-AF87-883A1AF66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621437"/>
            <a:ext cx="7886700" cy="555552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400" dirty="0"/>
              <a:t>Define:</a:t>
            </a:r>
          </a:p>
          <a:p>
            <a:r>
              <a:rPr lang="en-US" altLang="zh-TW" sz="2600" b="1" dirty="0"/>
              <a:t>reversed-phase packing</a:t>
            </a:r>
          </a:p>
          <a:p>
            <a:pPr marL="0" indent="0">
              <a:buNone/>
            </a:pPr>
            <a:r>
              <a:rPr lang="en-US" altLang="zh-TW" sz="2000" dirty="0"/>
              <a:t>a nonpolar packing that is used in partition chromatography with a relatively polar mobile phase</a:t>
            </a:r>
          </a:p>
          <a:p>
            <a:r>
              <a:rPr lang="en-US" altLang="zh-TW" sz="2600" b="1" dirty="0"/>
              <a:t>normal-phase packing</a:t>
            </a:r>
          </a:p>
          <a:p>
            <a:pPr marL="0" indent="0">
              <a:buNone/>
            </a:pPr>
            <a:r>
              <a:rPr lang="en-US" altLang="zh-TW" sz="2400" dirty="0"/>
              <a:t>the stationary phase is polar and the mobile phase is relatively nonpolar</a:t>
            </a:r>
          </a:p>
          <a:p>
            <a:r>
              <a:rPr lang="en-US" altLang="zh-TW" sz="2600" b="1" dirty="0"/>
              <a:t>ion-pair chromatography</a:t>
            </a:r>
          </a:p>
          <a:p>
            <a:pPr marL="0" indent="0">
              <a:buNone/>
            </a:pPr>
            <a:r>
              <a:rPr lang="en-US" altLang="zh-TW" sz="2400" dirty="0"/>
              <a:t>Ion-pair chromatography allows one to separate ionic species on </a:t>
            </a:r>
            <a:r>
              <a:rPr lang="en-US" altLang="zh-TW" sz="2400" dirty="0">
                <a:solidFill>
                  <a:srgbClr val="FF0000"/>
                </a:solidFill>
              </a:rPr>
              <a:t>reversed-phase columns.</a:t>
            </a:r>
          </a:p>
          <a:p>
            <a:pPr marL="0" indent="0">
              <a:buNone/>
            </a:pPr>
            <a:r>
              <a:rPr lang="en-US" altLang="zh-TW" sz="2400" dirty="0"/>
              <a:t>a large organic counter-ion is added to the mobile phase as an ion-pairing reagent. </a:t>
            </a:r>
          </a:p>
          <a:p>
            <a:pPr marL="0" indent="0">
              <a:buNone/>
            </a:pPr>
            <a:r>
              <a:rPr lang="en-US" altLang="zh-TW" sz="2400" dirty="0"/>
              <a:t>separation is achieved either through </a:t>
            </a:r>
            <a:r>
              <a:rPr lang="en-US" altLang="zh-TW" sz="2400" dirty="0">
                <a:solidFill>
                  <a:srgbClr val="FF0000"/>
                </a:solidFill>
              </a:rPr>
              <a:t>partitioning of the neutral ion-pair</a:t>
            </a:r>
            <a:r>
              <a:rPr lang="en-US" altLang="zh-TW" sz="2400" dirty="0"/>
              <a:t> or as a result of </a:t>
            </a:r>
            <a:r>
              <a:rPr lang="en-US" altLang="zh-TW" sz="2400" dirty="0">
                <a:solidFill>
                  <a:srgbClr val="FF0000"/>
                </a:solidFill>
              </a:rPr>
              <a:t>electrostatic interactions </a:t>
            </a:r>
            <a:r>
              <a:rPr lang="en-US" altLang="zh-TW" sz="2400" dirty="0"/>
              <a:t>between the ions in solution and charges on the stationary phase resulting from adsorption of the organic counter-ion.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5D58A56-ABE0-43E9-84AA-C2E5623AF9D6}"/>
              </a:ext>
            </a:extLst>
          </p:cNvPr>
          <p:cNvSpPr txBox="1"/>
          <p:nvPr/>
        </p:nvSpPr>
        <p:spPr>
          <a:xfrm>
            <a:off x="6588419" y="2953056"/>
            <a:ext cx="3039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注意與</a:t>
            </a:r>
            <a:r>
              <a:rPr lang="en-US" altLang="zh-TW" sz="1400" dirty="0">
                <a:solidFill>
                  <a:srgbClr val="FF0000"/>
                </a:solidFill>
              </a:rPr>
              <a:t>Ion-exclusion chromatography</a:t>
            </a:r>
            <a:r>
              <a:rPr lang="zh-TW" altLang="en-US" sz="1400" dirty="0">
                <a:solidFill>
                  <a:srgbClr val="FF0000"/>
                </a:solidFill>
              </a:rPr>
              <a:t>的差異</a:t>
            </a:r>
          </a:p>
        </p:txBody>
      </p:sp>
      <p:pic>
        <p:nvPicPr>
          <p:cNvPr id="9" name="y2mate.com - Ion pair chromatography_TSWP4igRwU0_360p">
            <a:hlinkClick r:id="" action="ppaction://media"/>
            <a:extLst>
              <a:ext uri="{FF2B5EF4-FFF2-40B4-BE49-F238E27FC236}">
                <a16:creationId xmlns:a16="http://schemas.microsoft.com/office/drawing/2014/main" id="{41B2214E-8738-4864-954C-7046ABE8246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9806" end="24735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96868" y="3508974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6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55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-230487"/>
            <a:ext cx="7886700" cy="1325563"/>
          </a:xfrm>
        </p:spPr>
        <p:txBody>
          <a:bodyPr/>
          <a:lstStyle/>
          <a:p>
            <a:r>
              <a:rPr lang="en-US" dirty="0"/>
              <a:t>Question </a:t>
            </a:r>
            <a:r>
              <a:rPr lang="en-US" altLang="zh-TW" dirty="0"/>
              <a:t>28-9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6176" y="859554"/>
            <a:ext cx="87249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what way are normal-phase partition chromatography and adsorption chromatography similar?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0F89C6-13B5-4DCE-BB09-817BD1D3B60A}"/>
              </a:ext>
            </a:extLst>
          </p:cNvPr>
          <p:cNvSpPr/>
          <p:nvPr/>
        </p:nvSpPr>
        <p:spPr>
          <a:xfrm>
            <a:off x="273399" y="5825467"/>
            <a:ext cx="8724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標楷體" panose="03000509000000000000" pitchFamily="65" charset="-120"/>
              </a:rPr>
              <a:t>Normal-phase partition chromatography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 sz="2000" dirty="0">
                <a:ea typeface="標楷體" panose="03000509000000000000" pitchFamily="65" charset="-120"/>
              </a:rPr>
              <a:t>adsorption chromatography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相似之處在於兩者的固定相均為極性，而流動相為相對非極性。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8F7359-75AE-4ACC-9683-EFDA79E04AFE}"/>
              </a:ext>
            </a:extLst>
          </p:cNvPr>
          <p:cNvSpPr/>
          <p:nvPr/>
        </p:nvSpPr>
        <p:spPr>
          <a:xfrm>
            <a:off x="151253" y="2014705"/>
            <a:ext cx="84334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利用樣品在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吸附劑（固定相）上的吸附能力強弱不同而得以分離的方法，稱為吸附層析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法。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468787F-1803-4068-B81A-18476B76C115}"/>
              </a:ext>
            </a:extLst>
          </p:cNvPr>
          <p:cNvSpPr/>
          <p:nvPr/>
        </p:nvSpPr>
        <p:spPr>
          <a:xfrm>
            <a:off x="176176" y="3017999"/>
            <a:ext cx="84334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smtClean="0">
                <a:latin typeface="標楷體" panose="03000509000000000000" pitchFamily="65" charset="-120"/>
                <a:ea typeface="標楷體" panose="03000509000000000000" pitchFamily="65" charset="-120"/>
              </a:rPr>
              <a:t>利用樣品在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惰性固體上的液體（固定相）中溶解度不同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即在二不互溶液體間之分配係數的差異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，以萃取法而達到分離稱為分配層析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法。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2DED5B6-0E94-48A5-9375-6C89CFD9BF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97"/>
          <a:stretch/>
        </p:blipFill>
        <p:spPr>
          <a:xfrm>
            <a:off x="5069560" y="4168199"/>
            <a:ext cx="4020283" cy="120393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7B39AD2-F7C7-4096-BF2F-B72E52D964EC}"/>
              </a:ext>
            </a:extLst>
          </p:cNvPr>
          <p:cNvSpPr/>
          <p:nvPr/>
        </p:nvSpPr>
        <p:spPr>
          <a:xfrm>
            <a:off x="273399" y="6559761"/>
            <a:ext cx="656659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700" dirty="0"/>
              <a:t>file:///C:/Users/User/Downloads/Microsoft_PowerPoint_-_99-09-29%E5%B1%A4%E6%9E%90%E6%B3%95%E5%8E%9F%E7%90%86-1.pdf</a:t>
            </a:r>
            <a:endParaRPr lang="zh-TW" altLang="en-US" sz="7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50304D-402C-4C79-9FE6-ABFFDFFAAB8D}"/>
              </a:ext>
            </a:extLst>
          </p:cNvPr>
          <p:cNvSpPr txBox="1"/>
          <p:nvPr/>
        </p:nvSpPr>
        <p:spPr>
          <a:xfrm>
            <a:off x="176176" y="1693145"/>
            <a:ext cx="4182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Adsorption chromatography(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吸附層析法</a:t>
            </a:r>
            <a:r>
              <a:rPr lang="en-US" altLang="zh-TW" dirty="0"/>
              <a:t>):</a:t>
            </a:r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5E4547B-573B-4EE6-800B-1E9ECC47B480}"/>
              </a:ext>
            </a:extLst>
          </p:cNvPr>
          <p:cNvSpPr/>
          <p:nvPr/>
        </p:nvSpPr>
        <p:spPr>
          <a:xfrm>
            <a:off x="160778" y="2723372"/>
            <a:ext cx="3948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Partition chromatography(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分配層析法</a:t>
            </a:r>
            <a:r>
              <a:rPr lang="en-US" altLang="zh-TW" dirty="0"/>
              <a:t>):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868987D-69E5-42E3-A8E3-C10E9C1D049B}"/>
              </a:ext>
            </a:extLst>
          </p:cNvPr>
          <p:cNvSpPr/>
          <p:nvPr/>
        </p:nvSpPr>
        <p:spPr>
          <a:xfrm>
            <a:off x="355251" y="5823602"/>
            <a:ext cx="8433498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174357-D084-4512-A84F-561C35409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024137"/>
            <a:ext cx="4951553" cy="1857705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4BFB9A58-575A-491F-82B2-4D55F2B40431}"/>
              </a:ext>
            </a:extLst>
          </p:cNvPr>
          <p:cNvSpPr/>
          <p:nvPr/>
        </p:nvSpPr>
        <p:spPr>
          <a:xfrm>
            <a:off x="666750" y="5600700"/>
            <a:ext cx="247650" cy="28114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406CB654-5EC9-48F3-B4C2-4E227A5A1685}"/>
              </a:ext>
            </a:extLst>
          </p:cNvPr>
          <p:cNvSpPr/>
          <p:nvPr/>
        </p:nvSpPr>
        <p:spPr>
          <a:xfrm>
            <a:off x="3280473" y="5576114"/>
            <a:ext cx="247650" cy="28114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223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US" dirty="0"/>
              <a:t>Question </a:t>
            </a:r>
            <a:r>
              <a:rPr lang="en-US" altLang="zh-TW" dirty="0"/>
              <a:t>28-12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25563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Describe the fundamental difference between adsorption and partition chromatography.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2F57437-8B7E-48CB-B0FB-6E87A10A8194}"/>
              </a:ext>
            </a:extLst>
          </p:cNvPr>
          <p:cNvSpPr/>
          <p:nvPr/>
        </p:nvSpPr>
        <p:spPr>
          <a:xfrm>
            <a:off x="431916" y="2901067"/>
            <a:ext cx="83310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sz="2400" dirty="0">
                <a:ea typeface="標楷體" panose="03000509000000000000" pitchFamily="65" charset="-120"/>
              </a:rPr>
              <a:t>adsorption</a:t>
            </a:r>
            <a:r>
              <a:rPr lang="zh-TW" altLang="en-US" sz="2400" dirty="0"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ea typeface="標楷體" panose="03000509000000000000" pitchFamily="65" charset="-120"/>
              </a:rPr>
              <a:t>chromatography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中，分離是基於樣品成分與固體表面之間的吸附平衡。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/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sz="2400" dirty="0">
                <a:ea typeface="標楷體" panose="03000509000000000000" pitchFamily="65" charset="-120"/>
              </a:rPr>
              <a:t>partition chromatography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中，分離基於兩種不混溶液體之間的分佈平衡。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950613-63C7-441A-8C1F-8A43002444FB}"/>
              </a:ext>
            </a:extLst>
          </p:cNvPr>
          <p:cNvSpPr/>
          <p:nvPr/>
        </p:nvSpPr>
        <p:spPr>
          <a:xfrm>
            <a:off x="381000" y="2911237"/>
            <a:ext cx="8207259" cy="851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89BF7A-F205-4302-BF4D-C039544A31B6}"/>
              </a:ext>
            </a:extLst>
          </p:cNvPr>
          <p:cNvSpPr/>
          <p:nvPr/>
        </p:nvSpPr>
        <p:spPr>
          <a:xfrm>
            <a:off x="381000" y="4099233"/>
            <a:ext cx="8207259" cy="851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586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-219870"/>
            <a:ext cx="7886700" cy="1325563"/>
          </a:xfrm>
        </p:spPr>
        <p:txBody>
          <a:bodyPr/>
          <a:lstStyle/>
          <a:p>
            <a:r>
              <a:rPr lang="en-US" dirty="0"/>
              <a:t>Question </a:t>
            </a:r>
            <a:r>
              <a:rPr lang="en-US" altLang="zh-TW" dirty="0"/>
              <a:t>28-13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5140" y="788826"/>
            <a:ext cx="890357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Describe the fundamental difference between ion-exchange and size-exclusion chromatography.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1B39FA-7C9D-4811-9761-0A2B45602282}"/>
              </a:ext>
            </a:extLst>
          </p:cNvPr>
          <p:cNvSpPr/>
          <p:nvPr/>
        </p:nvSpPr>
        <p:spPr>
          <a:xfrm>
            <a:off x="307103" y="5369190"/>
            <a:ext cx="82999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/>
              <a:t>在尺寸大小排除層析法中，</a:t>
            </a:r>
            <a:r>
              <a:rPr lang="zh-TW" altLang="en-US" sz="2000" dirty="0">
                <a:solidFill>
                  <a:srgbClr val="FF0000"/>
                </a:solidFill>
              </a:rPr>
              <a:t>基於分子的大小來分離</a:t>
            </a:r>
            <a:r>
              <a:rPr lang="zh-TW" altLang="en-US" sz="2000" dirty="0"/>
              <a:t>，而固定相與樣品之間幾乎沒有相互作用。 </a:t>
            </a:r>
            <a:endParaRPr lang="en-US" altLang="zh-TW" sz="2000" dirty="0"/>
          </a:p>
          <a:p>
            <a:r>
              <a:rPr lang="zh-TW" altLang="en-US" sz="2000" dirty="0"/>
              <a:t>在離子交換層析法中，</a:t>
            </a:r>
            <a:r>
              <a:rPr lang="zh-TW" altLang="en-US" sz="2000" dirty="0">
                <a:solidFill>
                  <a:srgbClr val="FF0000"/>
                </a:solidFill>
              </a:rPr>
              <a:t>基於固定相與流動相中樣品之間的離子交換反應來分離</a:t>
            </a:r>
            <a:r>
              <a:rPr lang="zh-TW" altLang="en-US" sz="2000" dirty="0"/>
              <a:t>。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4AA5121-FD04-449B-9FB2-CD59310BD8D8}"/>
              </a:ext>
            </a:extLst>
          </p:cNvPr>
          <p:cNvSpPr/>
          <p:nvPr/>
        </p:nvSpPr>
        <p:spPr>
          <a:xfrm>
            <a:off x="135288" y="1654562"/>
            <a:ext cx="84299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Ion-exchange</a:t>
            </a:r>
            <a:r>
              <a:rPr lang="zh-TW" altLang="en-US" sz="2000" dirty="0"/>
              <a:t> </a:t>
            </a:r>
            <a:r>
              <a:rPr lang="en-US" altLang="zh-TW" sz="2000" dirty="0"/>
              <a:t>chromatography</a:t>
            </a:r>
            <a:r>
              <a:rPr lang="zh-TW" altLang="en-US" sz="2000" dirty="0"/>
              <a:t> </a:t>
            </a:r>
            <a:r>
              <a:rPr lang="en-US" altLang="zh-TW" sz="2000" dirty="0"/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離子交換層析法</a:t>
            </a:r>
            <a:r>
              <a:rPr lang="en-US" altLang="zh-TW" sz="2000" dirty="0"/>
              <a:t>):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利用試料成分在離子交換樹酯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固定相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表面上之親和力的差異來進行分離的層析法。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7236FDF-ACE8-4136-8473-881F78B8CC1F}"/>
              </a:ext>
            </a:extLst>
          </p:cNvPr>
          <p:cNvSpPr txBox="1"/>
          <p:nvPr/>
        </p:nvSpPr>
        <p:spPr>
          <a:xfrm>
            <a:off x="181239" y="2689701"/>
            <a:ext cx="8299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Size-exclusion chromatography</a:t>
            </a:r>
            <a:r>
              <a:rPr lang="zh-TW" altLang="en-US" sz="2000" dirty="0"/>
              <a:t> </a:t>
            </a:r>
            <a:r>
              <a:rPr lang="en-US" altLang="zh-TW" sz="2000" dirty="0"/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大小排除層析法</a:t>
            </a:r>
            <a:r>
              <a:rPr lang="en-US" altLang="zh-TW" sz="2000" dirty="0"/>
              <a:t>):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利用分子大小不同來分離，又稱分子篩層析法、凝膠滲透層析法。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6E4F56A-B7AA-428A-884F-F2AF63FE03F5}"/>
              </a:ext>
            </a:extLst>
          </p:cNvPr>
          <p:cNvSpPr/>
          <p:nvPr/>
        </p:nvSpPr>
        <p:spPr>
          <a:xfrm>
            <a:off x="307103" y="5398380"/>
            <a:ext cx="8529794" cy="1249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C64F94-B504-48A3-825F-27FC3D2C6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18" y="3484563"/>
            <a:ext cx="5081379" cy="185040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3EE78E9-36DD-4CB4-8DBD-28DDC195212F}"/>
              </a:ext>
            </a:extLst>
          </p:cNvPr>
          <p:cNvSpPr/>
          <p:nvPr/>
        </p:nvSpPr>
        <p:spPr>
          <a:xfrm>
            <a:off x="273399" y="6664536"/>
            <a:ext cx="656659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700" dirty="0"/>
              <a:t>file:///C:/Users/User/Downloads/Microsoft_PowerPoint_-_99-09-29%E5%B1%A4%E6%9E%90%E6%B3%95%E5%8E%9F%E7%90%86-1.pdf</a:t>
            </a:r>
            <a:endParaRPr lang="zh-TW" altLang="en-US" sz="7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7BCA6106-05BC-4918-8143-87B2343F7558}"/>
              </a:ext>
            </a:extLst>
          </p:cNvPr>
          <p:cNvSpPr/>
          <p:nvPr/>
        </p:nvSpPr>
        <p:spPr>
          <a:xfrm>
            <a:off x="4188333" y="5136288"/>
            <a:ext cx="247650" cy="28114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89330AD-3BA9-480D-B36C-5A4FA5BD389E}"/>
              </a:ext>
            </a:extLst>
          </p:cNvPr>
          <p:cNvSpPr/>
          <p:nvPr/>
        </p:nvSpPr>
        <p:spPr>
          <a:xfrm>
            <a:off x="6981825" y="5117238"/>
            <a:ext cx="247650" cy="28114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418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8255"/>
            <a:ext cx="7886700" cy="1325563"/>
          </a:xfrm>
        </p:spPr>
        <p:txBody>
          <a:bodyPr/>
          <a:lstStyle/>
          <a:p>
            <a:r>
              <a:rPr lang="en-US" dirty="0"/>
              <a:t>Question </a:t>
            </a:r>
            <a:r>
              <a:rPr lang="en-US" altLang="zh-TW" dirty="0"/>
              <a:t>28-14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8311" y="1253331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types of species can be separated by HPLC but not by GC?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2911AB-D5EE-433B-BDC6-5395FD1043DC}"/>
              </a:ext>
            </a:extLst>
          </p:cNvPr>
          <p:cNvSpPr/>
          <p:nvPr/>
        </p:nvSpPr>
        <p:spPr>
          <a:xfrm>
            <a:off x="558311" y="2392203"/>
            <a:ext cx="76417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ea typeface="標楷體" panose="03000509000000000000" pitchFamily="65" charset="-120"/>
              </a:rPr>
              <a:t>GC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所分析的樣品只限於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氣體和沸點較低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的化合物，它們僅占有機物總數的</a:t>
            </a:r>
            <a:r>
              <a:rPr lang="en-US" altLang="zh-TW" sz="2400" dirty="0">
                <a:ea typeface="標楷體" panose="03000509000000000000" pitchFamily="65" charset="-120"/>
              </a:rPr>
              <a:t>20%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。對於占有機物總數近</a:t>
            </a:r>
            <a:r>
              <a:rPr lang="en-US" altLang="zh-TW" sz="2400" dirty="0">
                <a:ea typeface="標楷體" panose="03000509000000000000" pitchFamily="65" charset="-120"/>
              </a:rPr>
              <a:t>80%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的那些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高沸點、熱穩定性差、分子量大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的物質，目前主要採用</a:t>
            </a:r>
            <a:r>
              <a:rPr lang="en-US" altLang="zh-TW" sz="2400" dirty="0">
                <a:ea typeface="標楷體" panose="03000509000000000000" pitchFamily="65" charset="-120"/>
              </a:rPr>
              <a:t>HPLC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進行分析。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C58590B-2F03-45AF-94E3-C901DDE6E5A2}"/>
              </a:ext>
            </a:extLst>
          </p:cNvPr>
          <p:cNvSpPr txBox="1"/>
          <p:nvPr/>
        </p:nvSpPr>
        <p:spPr>
          <a:xfrm>
            <a:off x="558311" y="4218885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ea typeface="標楷體" panose="03000509000000000000" pitchFamily="65" charset="-120"/>
              </a:rPr>
              <a:t>HPLC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優點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高速、高效、高靈敏度、高自動化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7607A17-4AE6-4EFF-B756-15111D4B6EBB}"/>
              </a:ext>
            </a:extLst>
          </p:cNvPr>
          <p:cNvSpPr txBox="1"/>
          <p:nvPr/>
        </p:nvSpPr>
        <p:spPr>
          <a:xfrm>
            <a:off x="558311" y="5373818"/>
            <a:ext cx="3518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ea typeface="標楷體" panose="03000509000000000000" pitchFamily="65" charset="-120"/>
              </a:rPr>
              <a:t>HPLC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缺點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儀器設備費用昂貴，操作嚴格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A49C39-FB08-46C4-AFA4-2A14D0E3FE44}"/>
              </a:ext>
            </a:extLst>
          </p:cNvPr>
          <p:cNvSpPr/>
          <p:nvPr/>
        </p:nvSpPr>
        <p:spPr>
          <a:xfrm>
            <a:off x="219803" y="2124365"/>
            <a:ext cx="8529794" cy="4351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83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1628"/>
            <a:ext cx="7886700" cy="994172"/>
          </a:xfrm>
        </p:spPr>
        <p:txBody>
          <a:bodyPr/>
          <a:lstStyle/>
          <a:p>
            <a:r>
              <a:rPr lang="en-US" dirty="0"/>
              <a:t>Question </a:t>
            </a:r>
            <a:r>
              <a:rPr lang="en-US" altLang="zh-TW" dirty="0"/>
              <a:t>28-17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3117" y="845721"/>
            <a:ext cx="8746462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Mass spectrometry is an extremely versatile detection system for GC. However, interfacing an HPLC system to a  mass spectrometer is a much more difficult task. Describe the major reasons why it is more difficult to combine HPLC with mass spectrometry than it is to combine GC with mass spectrometry.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55D45A-539E-4CDB-87D7-3514DDC139B0}"/>
              </a:ext>
            </a:extLst>
          </p:cNvPr>
          <p:cNvSpPr/>
          <p:nvPr/>
        </p:nvSpPr>
        <p:spPr>
          <a:xfrm>
            <a:off x="193117" y="4249205"/>
            <a:ext cx="84271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ea typeface="標楷體" panose="03000509000000000000" pitchFamily="65" charset="-120"/>
              </a:rPr>
              <a:t>LC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管柱的輸出是溶解在溶劑中的溶質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液體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，而</a:t>
            </a:r>
            <a:r>
              <a:rPr lang="zh-TW" altLang="en-US" sz="2000" dirty="0">
                <a:ea typeface="標楷體" panose="03000509000000000000" pitchFamily="65" charset="-120"/>
              </a:rPr>
              <a:t>GC管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柱的輸出是氣體，因此直接相容。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1D228B-7000-4183-8AFE-3EF670BB0054}"/>
              </a:ext>
            </a:extLst>
          </p:cNvPr>
          <p:cNvSpPr/>
          <p:nvPr/>
        </p:nvSpPr>
        <p:spPr>
          <a:xfrm>
            <a:off x="204421" y="3501509"/>
            <a:ext cx="50135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ea typeface="標楷體" panose="03000509000000000000" pitchFamily="65" charset="-120"/>
              </a:rPr>
              <a:t>Mass spectrometry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質譜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需要</a:t>
            </a:r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氣相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樣品。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3DD7F2-1B3D-40D2-86A5-7712D5CAEDDC}"/>
              </a:ext>
            </a:extLst>
          </p:cNvPr>
          <p:cNvSpPr/>
          <p:nvPr/>
        </p:nvSpPr>
        <p:spPr>
          <a:xfrm>
            <a:off x="172611" y="5365948"/>
            <a:ext cx="85782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作為</a:t>
            </a:r>
            <a:r>
              <a:rPr lang="zh-TW" altLang="en-US" sz="2000" dirty="0">
                <a:ea typeface="標楷體" panose="03000509000000000000" pitchFamily="65" charset="-120"/>
              </a:rPr>
              <a:t>LC / MS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的第一步，必須將溶劑蒸發。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AF22EC-58DA-492D-991E-5C36B1C69C0E}"/>
              </a:ext>
            </a:extLst>
          </p:cNvPr>
          <p:cNvSpPr/>
          <p:nvPr/>
        </p:nvSpPr>
        <p:spPr>
          <a:xfrm>
            <a:off x="172611" y="3377380"/>
            <a:ext cx="8529794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0592DD-AAE7-4F72-B292-EE08580513DE}"/>
              </a:ext>
            </a:extLst>
          </p:cNvPr>
          <p:cNvSpPr/>
          <p:nvPr/>
        </p:nvSpPr>
        <p:spPr>
          <a:xfrm>
            <a:off x="209550" y="4035602"/>
            <a:ext cx="8529794" cy="2378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D0E74C-D02D-49F8-ADCD-F3973EF27284}"/>
              </a:ext>
            </a:extLst>
          </p:cNvPr>
          <p:cNvSpPr/>
          <p:nvPr/>
        </p:nvSpPr>
        <p:spPr>
          <a:xfrm>
            <a:off x="790575" y="2066925"/>
            <a:ext cx="2133600" cy="323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47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58262" y="228600"/>
            <a:ext cx="1195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28-1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8262" y="830942"/>
            <a:ext cx="849336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List the types of substances to which each of the following chromatographic methods is most applicable: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altLang="zh-TW" sz="2000" dirty="0" smtClean="0"/>
              <a:t>Gas-liquid  </a:t>
            </a:r>
            <a:r>
              <a:rPr lang="en-US" altLang="zh-TW" sz="2000" dirty="0" err="1" smtClean="0"/>
              <a:t>Ans</a:t>
            </a:r>
            <a:r>
              <a:rPr lang="en-US" altLang="zh-TW" sz="2000" dirty="0" smtClean="0"/>
              <a:t>: Species that are somewhat volatile and thermally stable   (</a:t>
            </a:r>
            <a:r>
              <a:rPr lang="zh-TW" altLang="en-US" sz="2000" dirty="0" smtClean="0"/>
              <a:t>有些揮發性和熱穩定性的物種</a:t>
            </a:r>
            <a:r>
              <a:rPr lang="en-US" altLang="zh-TW" sz="20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altLang="zh-TW" sz="2000" dirty="0" smtClean="0"/>
              <a:t>Liquid adsorption  </a:t>
            </a:r>
            <a:r>
              <a:rPr lang="en-US" altLang="zh-TW" sz="2000" dirty="0" err="1" smtClean="0"/>
              <a:t>Ans</a:t>
            </a:r>
            <a:r>
              <a:rPr lang="en-US" altLang="zh-TW" sz="2000" dirty="0" smtClean="0"/>
              <a:t>: Nonpolar low to moderate molecular mass organics and particularly isomeric organic species (</a:t>
            </a:r>
            <a:r>
              <a:rPr lang="zh-TW" altLang="en-US" sz="2000" dirty="0" smtClean="0"/>
              <a:t>非極性低至中等分子量有機物，特別是異構有機物種類</a:t>
            </a:r>
            <a:r>
              <a:rPr lang="en-US" altLang="zh-TW" sz="20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altLang="zh-TW" sz="2000" dirty="0" smtClean="0"/>
              <a:t>Liquid-liquid partition  </a:t>
            </a:r>
            <a:r>
              <a:rPr lang="en-US" altLang="zh-TW" sz="2000" dirty="0" err="1" smtClean="0"/>
              <a:t>Ans</a:t>
            </a:r>
            <a:r>
              <a:rPr lang="en-US" altLang="zh-TW" sz="2000" dirty="0" smtClean="0"/>
              <a:t>: Molecular species that are nonvolatile or thermally unstable. (</a:t>
            </a:r>
            <a:r>
              <a:rPr lang="zh-TW" altLang="en-US" sz="2000" dirty="0" smtClean="0"/>
              <a:t>非揮發性或熱不穩定的分子種類</a:t>
            </a:r>
            <a:r>
              <a:rPr lang="en-US" altLang="zh-TW" sz="20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altLang="zh-TW" sz="2000" dirty="0" smtClean="0"/>
              <a:t>Reverse-phase partition  </a:t>
            </a:r>
            <a:r>
              <a:rPr lang="en-US" altLang="zh-TW" sz="2000" dirty="0" err="1" smtClean="0"/>
              <a:t>Ans</a:t>
            </a:r>
            <a:r>
              <a:rPr lang="en-US" altLang="zh-TW" sz="2000" dirty="0" smtClean="0"/>
              <a:t>: Most low to moderate molecular mass organic compounds that are nonvolatile or thermally unstable.  (</a:t>
            </a:r>
            <a:r>
              <a:rPr lang="zh-TW" altLang="en-US" sz="2000" dirty="0" smtClean="0"/>
              <a:t>大多數低至中等分子量的有機化合物，非揮發性或熱不穩定</a:t>
            </a:r>
            <a:r>
              <a:rPr lang="en-US" altLang="zh-TW" sz="2000" dirty="0" smtClean="0"/>
              <a:t>)</a:t>
            </a:r>
          </a:p>
        </p:txBody>
      </p:sp>
      <p:sp>
        <p:nvSpPr>
          <p:cNvPr id="6" name="矩形 5"/>
          <p:cNvSpPr/>
          <p:nvPr/>
        </p:nvSpPr>
        <p:spPr>
          <a:xfrm>
            <a:off x="1797547" y="1587272"/>
            <a:ext cx="6651860" cy="386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13516" y="1974133"/>
            <a:ext cx="6651860" cy="386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68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7730" y="242726"/>
            <a:ext cx="853733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 startAt="5"/>
            </a:pPr>
            <a:r>
              <a:rPr lang="en-US" altLang="zh-TW" sz="2000" dirty="0"/>
              <a:t>Ion </a:t>
            </a:r>
            <a:r>
              <a:rPr lang="en-US" altLang="zh-TW" sz="2000" dirty="0" smtClean="0"/>
              <a:t>exchange  </a:t>
            </a:r>
            <a:r>
              <a:rPr lang="en-US" altLang="zh-TW" sz="2000" dirty="0" err="1" smtClean="0"/>
              <a:t>Ans</a:t>
            </a:r>
            <a:r>
              <a:rPr lang="en-US" altLang="zh-TW" sz="2000" dirty="0" smtClean="0"/>
              <a:t>: Substances that are ionic or that can be </a:t>
            </a:r>
            <a:r>
              <a:rPr lang="en-US" altLang="zh-TW" sz="2000" dirty="0" err="1" smtClean="0"/>
              <a:t>derivatized</a:t>
            </a:r>
            <a:r>
              <a:rPr lang="en-US" altLang="zh-TW" sz="2000" dirty="0" smtClean="0"/>
              <a:t> to form ions.(</a:t>
            </a:r>
            <a:r>
              <a:rPr lang="zh-TW" altLang="en-US" sz="2000" dirty="0" smtClean="0"/>
              <a:t>離子或可衍生形成離子的物質</a:t>
            </a:r>
            <a:r>
              <a:rPr lang="en-US" altLang="zh-TW" sz="2000" dirty="0" smtClean="0"/>
              <a:t>)</a:t>
            </a:r>
            <a:endParaRPr lang="en-US" altLang="zh-TW" sz="2000" dirty="0"/>
          </a:p>
          <a:p>
            <a:pPr marL="457200" indent="-457200">
              <a:lnSpc>
                <a:spcPct val="150000"/>
              </a:lnSpc>
              <a:buFont typeface="+mj-lt"/>
              <a:buAutoNum type="alphaLcParenR" startAt="5"/>
            </a:pPr>
            <a:r>
              <a:rPr lang="en-US" altLang="zh-TW" sz="2000" dirty="0"/>
              <a:t>Gel </a:t>
            </a:r>
            <a:r>
              <a:rPr lang="en-US" altLang="zh-TW" sz="2000" dirty="0" smtClean="0"/>
              <a:t>permeation  </a:t>
            </a:r>
            <a:r>
              <a:rPr lang="en-US" altLang="zh-TW" sz="2000" dirty="0" err="1" smtClean="0"/>
              <a:t>Ans</a:t>
            </a:r>
            <a:r>
              <a:rPr lang="en-US" altLang="zh-TW" sz="2000" dirty="0" smtClean="0"/>
              <a:t>: High molecular mass compounds that are soluble in nonpolar solvents. (</a:t>
            </a:r>
            <a:r>
              <a:rPr lang="zh-TW" altLang="en-US" sz="2000" dirty="0" smtClean="0"/>
              <a:t>可溶於非極性溶劑的高分子量化合物</a:t>
            </a:r>
            <a:r>
              <a:rPr lang="en-US" altLang="zh-TW" sz="2000" dirty="0" smtClean="0"/>
              <a:t>)</a:t>
            </a:r>
            <a:endParaRPr lang="en-US" altLang="zh-TW" sz="2000" dirty="0"/>
          </a:p>
          <a:p>
            <a:pPr marL="457200" indent="-457200">
              <a:lnSpc>
                <a:spcPct val="150000"/>
              </a:lnSpc>
              <a:buFont typeface="+mj-lt"/>
              <a:buAutoNum type="alphaLcParenR" startAt="5"/>
            </a:pPr>
            <a:r>
              <a:rPr lang="en-US" altLang="zh-TW" sz="2000" dirty="0" smtClean="0"/>
              <a:t>Gas-solid  </a:t>
            </a:r>
            <a:r>
              <a:rPr lang="en-US" altLang="zh-TW" sz="2000" dirty="0" err="1" smtClean="0"/>
              <a:t>Ans</a:t>
            </a:r>
            <a:r>
              <a:rPr lang="en-US" altLang="zh-TW" sz="2000" dirty="0" smtClean="0"/>
              <a:t>: Low molecular mass nonpolar gases. (</a:t>
            </a:r>
            <a:r>
              <a:rPr lang="zh-TW" altLang="en-US" sz="2000" dirty="0"/>
              <a:t>低分子量非極性</a:t>
            </a:r>
            <a:r>
              <a:rPr lang="zh-TW" altLang="en-US" sz="2000" dirty="0" smtClean="0"/>
              <a:t>氣體</a:t>
            </a:r>
            <a:r>
              <a:rPr lang="en-US" altLang="zh-TW" sz="2000" dirty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 startAt="5"/>
            </a:pPr>
            <a:r>
              <a:rPr lang="en-US" altLang="zh-TW" sz="2000" dirty="0"/>
              <a:t>Gel </a:t>
            </a:r>
            <a:r>
              <a:rPr lang="en-US" altLang="zh-TW" sz="2000" dirty="0" smtClean="0"/>
              <a:t>filtration</a:t>
            </a:r>
            <a:r>
              <a:rPr lang="zh-TW" altLang="en-US" sz="2000" dirty="0" smtClean="0"/>
              <a:t>  </a:t>
            </a:r>
            <a:r>
              <a:rPr lang="en-US" altLang="zh-TW" sz="2000" dirty="0" err="1" smtClean="0"/>
              <a:t>Ans</a:t>
            </a:r>
            <a:r>
              <a:rPr lang="en-US" altLang="zh-TW" sz="2000" dirty="0"/>
              <a:t>: High molecular mass hydrophilic </a:t>
            </a:r>
            <a:r>
              <a:rPr lang="en-US" altLang="zh-TW" sz="2000" dirty="0" smtClean="0"/>
              <a:t>compounds. (</a:t>
            </a:r>
            <a:r>
              <a:rPr lang="zh-TW" altLang="en-US" sz="2000" dirty="0"/>
              <a:t>高分子量親水</a:t>
            </a:r>
            <a:r>
              <a:rPr lang="zh-TW" altLang="en-US" sz="2000" dirty="0" smtClean="0"/>
              <a:t>化合物</a:t>
            </a:r>
            <a:r>
              <a:rPr lang="en-US" altLang="zh-TW" sz="2000" dirty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 startAt="5"/>
            </a:pPr>
            <a:r>
              <a:rPr lang="en-US" altLang="zh-TW" sz="2000" dirty="0"/>
              <a:t>Ion-pair  </a:t>
            </a:r>
            <a:r>
              <a:rPr lang="en-US" altLang="zh-TW" sz="2000" dirty="0" err="1"/>
              <a:t>Ans</a:t>
            </a:r>
            <a:r>
              <a:rPr lang="en-US" altLang="zh-TW" sz="2000" dirty="0" smtClean="0"/>
              <a:t>: Small </a:t>
            </a:r>
            <a:r>
              <a:rPr lang="en-US" altLang="zh-TW" sz="2000" dirty="0"/>
              <a:t>organic and inorganic </a:t>
            </a:r>
            <a:r>
              <a:rPr lang="en-US" altLang="zh-TW" sz="2000" dirty="0" smtClean="0"/>
              <a:t>ions. (</a:t>
            </a:r>
            <a:r>
              <a:rPr lang="zh-TW" altLang="en-US" sz="2000" dirty="0"/>
              <a:t>小的有機和無機</a:t>
            </a:r>
            <a:r>
              <a:rPr lang="zh-TW" altLang="en-US" sz="2000" dirty="0" smtClean="0"/>
              <a:t>離子</a:t>
            </a:r>
            <a:r>
              <a:rPr lang="en-US" altLang="zh-TW" sz="2000" dirty="0" smtClean="0"/>
              <a:t>)</a:t>
            </a:r>
            <a:endParaRPr lang="en-US" altLang="zh-TW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" y="4204224"/>
            <a:ext cx="3600000" cy="1890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0676" y="612446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000" dirty="0"/>
              <a:t>https://microbenotes.com/gel-filtration-chromatography/</a:t>
            </a:r>
            <a:endParaRPr lang="zh-TW" altLang="en-US" sz="1000" dirty="0"/>
          </a:p>
        </p:txBody>
      </p:sp>
      <p:sp>
        <p:nvSpPr>
          <p:cNvPr id="8" name="矩形 7"/>
          <p:cNvSpPr/>
          <p:nvPr/>
        </p:nvSpPr>
        <p:spPr>
          <a:xfrm>
            <a:off x="3740676" y="4493249"/>
            <a:ext cx="51659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固定相膠體為疏水</a:t>
            </a:r>
            <a:r>
              <a:rPr lang="zh-TW" altLang="en-US" dirty="0" smtClean="0"/>
              <a:t>性質，</a:t>
            </a:r>
            <a:r>
              <a:rPr lang="zh-TW" altLang="en-US" dirty="0"/>
              <a:t>稱為</a:t>
            </a:r>
            <a:r>
              <a:rPr lang="zh-TW" altLang="en-US" dirty="0" smtClean="0"/>
              <a:t>膠體</a:t>
            </a:r>
            <a:r>
              <a:rPr lang="zh-TW" altLang="en-US" dirty="0"/>
              <a:t>滲透層析</a:t>
            </a:r>
            <a:r>
              <a:rPr lang="en-US" altLang="zh-TW" dirty="0"/>
              <a:t>(gel permeation </a:t>
            </a:r>
            <a:r>
              <a:rPr lang="en-US" altLang="zh-TW" dirty="0" smtClean="0"/>
              <a:t>chromatography, GPC)</a:t>
            </a:r>
            <a:r>
              <a:rPr lang="zh-TW" altLang="en-US" dirty="0"/>
              <a:t>；親水性者則稱作膠體過濾</a:t>
            </a:r>
            <a:r>
              <a:rPr lang="zh-TW" altLang="en-US" dirty="0" smtClean="0"/>
              <a:t>層析</a:t>
            </a:r>
            <a:r>
              <a:rPr lang="en-US" altLang="zh-TW" dirty="0"/>
              <a:t>(gel filtration </a:t>
            </a:r>
            <a:r>
              <a:rPr lang="en-US" altLang="zh-TW" dirty="0" smtClean="0"/>
              <a:t>chromatography, GFC)</a:t>
            </a:r>
            <a:r>
              <a:rPr lang="zh-TW" altLang="en-US" dirty="0" smtClean="0"/>
              <a:t>。移動相</a:t>
            </a:r>
            <a:r>
              <a:rPr lang="zh-TW" altLang="en-US" dirty="0"/>
              <a:t>一般為</a:t>
            </a:r>
            <a:r>
              <a:rPr lang="zh-TW" altLang="en-US" dirty="0" smtClean="0"/>
              <a:t>液體，</a:t>
            </a:r>
            <a:r>
              <a:rPr lang="zh-TW" altLang="en-US" dirty="0"/>
              <a:t>若層析時需要外加電壓產生</a:t>
            </a:r>
          </a:p>
          <a:p>
            <a:r>
              <a:rPr lang="zh-TW" altLang="en-US" dirty="0" smtClean="0"/>
              <a:t>電場，</a:t>
            </a:r>
            <a:r>
              <a:rPr lang="zh-TW" altLang="en-US" dirty="0"/>
              <a:t>則稱電泳</a:t>
            </a:r>
            <a:r>
              <a:rPr lang="en-US" altLang="zh-TW" dirty="0"/>
              <a:t>(electrophoresis)</a:t>
            </a:r>
          </a:p>
          <a:p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277208" y="360485"/>
            <a:ext cx="6128238" cy="386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41485" y="842940"/>
            <a:ext cx="6128238" cy="386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2193201" y="2695103"/>
            <a:ext cx="6651860" cy="386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539262" y="1748691"/>
            <a:ext cx="6532684" cy="386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2529254" y="1255057"/>
            <a:ext cx="6128238" cy="386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909901" y="2194431"/>
            <a:ext cx="6935159" cy="386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741485" y="3125625"/>
            <a:ext cx="6651860" cy="386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40676" y="4132385"/>
            <a:ext cx="8853855" cy="1992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425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262" y="690265"/>
            <a:ext cx="9372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Describe three general methods for improving resolution in </a:t>
            </a:r>
            <a:r>
              <a:rPr lang="en-US" altLang="zh-TW" sz="2000" dirty="0" smtClean="0"/>
              <a:t>partition chromatography</a:t>
            </a:r>
            <a:endParaRPr lang="zh-TW" altLang="en-US" sz="2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58262" y="228600"/>
            <a:ext cx="1195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28-2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8262" y="3842376"/>
            <a:ext cx="873076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dirty="0"/>
              <a:t>Adjustment </a:t>
            </a:r>
            <a:r>
              <a:rPr lang="en-US" altLang="zh-TW" sz="2000" dirty="0" smtClean="0"/>
              <a:t>of k</a:t>
            </a:r>
            <a:r>
              <a:rPr lang="en-US" altLang="zh-TW" sz="2000" baseline="-25000" dirty="0"/>
              <a:t>A</a:t>
            </a:r>
            <a:r>
              <a:rPr lang="en-US" altLang="zh-TW" sz="2000" dirty="0" smtClean="0"/>
              <a:t> and k</a:t>
            </a:r>
            <a:r>
              <a:rPr lang="en-US" altLang="zh-TW" sz="2000" baseline="-25000" dirty="0" smtClean="0"/>
              <a:t>B</a:t>
            </a:r>
            <a:r>
              <a:rPr lang="en-US" altLang="zh-TW" sz="2000" dirty="0" smtClean="0"/>
              <a:t> by </a:t>
            </a:r>
            <a:r>
              <a:rPr lang="en-US" altLang="zh-TW" sz="2000" dirty="0"/>
              <a:t>employing </a:t>
            </a:r>
            <a:r>
              <a:rPr lang="en-US" altLang="zh-TW" sz="2000" dirty="0" smtClean="0"/>
              <a:t>a multicomponent </a:t>
            </a:r>
            <a:r>
              <a:rPr lang="en-US" altLang="zh-TW" sz="2000" dirty="0"/>
              <a:t>mobile phase and </a:t>
            </a:r>
            <a:r>
              <a:rPr lang="en-US" altLang="zh-TW" sz="2000" dirty="0" smtClean="0"/>
              <a:t>varying the ratio </a:t>
            </a:r>
            <a:r>
              <a:rPr lang="en-US" altLang="zh-TW" sz="2000" dirty="0"/>
              <a:t>of the solvents to find an optimal </a:t>
            </a:r>
            <a:r>
              <a:rPr lang="en-US" altLang="zh-TW" sz="2000" dirty="0" smtClean="0"/>
              <a:t>mixture. (</a:t>
            </a:r>
            <a:r>
              <a:rPr lang="zh-TW" altLang="en-US" sz="2000" dirty="0"/>
              <a:t>通過使用多組分流動相並改變</a:t>
            </a:r>
            <a:r>
              <a:rPr lang="zh-TW" altLang="en-US" sz="2000"/>
              <a:t>溶劑</a:t>
            </a:r>
            <a:r>
              <a:rPr lang="zh-TW" altLang="en-US" sz="2000" smtClean="0"/>
              <a:t>的比例以找到</a:t>
            </a:r>
            <a:r>
              <a:rPr lang="zh-TW" altLang="en-US" sz="2000" dirty="0"/>
              <a:t>最佳混合物來調節</a:t>
            </a:r>
            <a:r>
              <a:rPr lang="en-US" altLang="zh-TW" sz="2000" dirty="0" smtClean="0"/>
              <a:t>k</a:t>
            </a:r>
            <a:r>
              <a:rPr lang="en-US" altLang="zh-TW" sz="2000" baseline="-25000" dirty="0" smtClean="0"/>
              <a:t>A</a:t>
            </a:r>
            <a:r>
              <a:rPr lang="zh-TW" altLang="en-US" sz="2000" dirty="0" smtClean="0"/>
              <a:t>和</a:t>
            </a:r>
            <a:r>
              <a:rPr lang="en-US" altLang="zh-TW" sz="2000" dirty="0" smtClean="0"/>
              <a:t>k</a:t>
            </a:r>
            <a:r>
              <a:rPr lang="en-US" altLang="zh-TW" sz="2000" b="1" baseline="-25000" dirty="0" smtClean="0"/>
              <a:t>B</a:t>
            </a:r>
            <a:r>
              <a:rPr lang="en-US" altLang="zh-TW" sz="2000" dirty="0" smtClean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dirty="0"/>
              <a:t>Variation in the chemical composition of the solvent system in such a way as to </a:t>
            </a:r>
            <a:r>
              <a:rPr lang="en-US" altLang="zh-TW" sz="2000" dirty="0" smtClean="0"/>
              <a:t>make α larger. (</a:t>
            </a:r>
            <a:r>
              <a:rPr lang="zh-TW" altLang="en-US" sz="2000" dirty="0"/>
              <a:t>溶劑體系的化學組成的變化，使</a:t>
            </a:r>
            <a:r>
              <a:rPr lang="en-US" altLang="zh-TW" sz="2000" dirty="0"/>
              <a:t>α</a:t>
            </a:r>
            <a:r>
              <a:rPr lang="zh-TW" altLang="en-US" sz="2000" dirty="0"/>
              <a:t>變</a:t>
            </a:r>
            <a:r>
              <a:rPr lang="zh-TW" altLang="en-US" sz="2000" dirty="0" smtClean="0"/>
              <a:t>大</a:t>
            </a:r>
            <a:r>
              <a:rPr lang="en-US" altLang="zh-TW" sz="2000" dirty="0" smtClean="0"/>
              <a:t>)</a:t>
            </a:r>
            <a:endParaRPr lang="zh-TW" altLang="en-US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dirty="0"/>
              <a:t>Employing a different packing in </a:t>
            </a:r>
            <a:r>
              <a:rPr lang="en-US" altLang="zh-TW" sz="2000" dirty="0" smtClean="0"/>
              <a:t>which α is </a:t>
            </a:r>
            <a:r>
              <a:rPr lang="en-US" altLang="zh-TW" sz="2000" dirty="0"/>
              <a:t>greater</a:t>
            </a:r>
            <a:r>
              <a:rPr lang="en-US" altLang="zh-TW" sz="2000" dirty="0" smtClean="0"/>
              <a:t>. (</a:t>
            </a:r>
            <a:r>
              <a:rPr lang="zh-TW" altLang="en-US" sz="2000" dirty="0"/>
              <a:t>採用</a:t>
            </a:r>
            <a:r>
              <a:rPr lang="en-US" altLang="zh-TW" sz="2000" dirty="0"/>
              <a:t>α</a:t>
            </a:r>
            <a:r>
              <a:rPr lang="zh-TW" altLang="en-US" sz="2000" dirty="0"/>
              <a:t>更大的不同</a:t>
            </a:r>
            <a:r>
              <a:rPr lang="zh-TW" altLang="en-US" sz="2000" dirty="0" smtClean="0"/>
              <a:t>填料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15" y="1151930"/>
            <a:ext cx="6249683" cy="25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58262" y="228600"/>
            <a:ext cx="1195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28-3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8261" y="767081"/>
            <a:ext cx="88802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Describe a way to manipulate the retention factor of a solute in partition chromatography.</a:t>
            </a:r>
          </a:p>
        </p:txBody>
      </p:sp>
      <p:sp>
        <p:nvSpPr>
          <p:cNvPr id="4" name="矩形 3"/>
          <p:cNvSpPr/>
          <p:nvPr/>
        </p:nvSpPr>
        <p:spPr>
          <a:xfrm>
            <a:off x="158261" y="5226784"/>
            <a:ext cx="838786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In partition </a:t>
            </a:r>
            <a:r>
              <a:rPr lang="en-US" altLang="zh-TW" sz="2000" dirty="0" smtClean="0"/>
              <a:t>chromatography, k is conveniently varied </a:t>
            </a:r>
            <a:r>
              <a:rPr lang="en-US" altLang="zh-TW" sz="2000" dirty="0"/>
              <a:t>by using a two (or </a:t>
            </a:r>
            <a:r>
              <a:rPr lang="en-US" altLang="zh-TW" sz="2000" dirty="0" smtClean="0"/>
              <a:t>more) component </a:t>
            </a:r>
            <a:r>
              <a:rPr lang="en-US" altLang="zh-TW" sz="2000" dirty="0"/>
              <a:t>solvent system and varying the ratio of the </a:t>
            </a:r>
            <a:r>
              <a:rPr lang="en-US" altLang="zh-TW" sz="2000" dirty="0" smtClean="0"/>
              <a:t>solvents (</a:t>
            </a:r>
            <a:r>
              <a:rPr lang="zh-TW" altLang="en-US" sz="2000" dirty="0"/>
              <a:t>描述一種在分配色譜中操縱溶質保留因子的方法</a:t>
            </a:r>
            <a:r>
              <a:rPr lang="zh-TW" altLang="en-US" sz="2000" dirty="0" smtClean="0"/>
              <a:t>。使用</a:t>
            </a:r>
            <a:r>
              <a:rPr lang="zh-TW" altLang="en-US" sz="2000" dirty="0"/>
              <a:t>兩種（或更多種）組分溶劑系統並改變溶劑的比例，可方便地改變</a:t>
            </a:r>
            <a:r>
              <a:rPr lang="en-US" altLang="zh-TW" sz="2000" dirty="0" smtClean="0"/>
              <a:t>k)</a:t>
            </a:r>
            <a:endParaRPr lang="zh-TW" altLang="en-US" sz="2000" dirty="0"/>
          </a:p>
          <a:p>
            <a:endParaRPr lang="zh-TW" altLang="en-US" sz="2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7208"/>
            <a:ext cx="9059896" cy="229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0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6AAF08-22A5-4BEF-8A15-2E294D7F6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02402"/>
            <a:ext cx="7539994" cy="2573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/>
              <a:t>How can the selectivity factor be manipulated in (a) GC and (b) LC?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377CAFF1-752B-4DB1-AE58-9A6BF0FB23AC}"/>
              </a:ext>
            </a:extLst>
          </p:cNvPr>
          <p:cNvSpPr txBox="1">
            <a:spLocks/>
          </p:cNvSpPr>
          <p:nvPr/>
        </p:nvSpPr>
        <p:spPr>
          <a:xfrm>
            <a:off x="628650" y="1537316"/>
            <a:ext cx="7886700" cy="134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C7151BD5-F7BD-4CDB-8348-98B49DE13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71" y="-386678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+mn-lt"/>
              </a:rPr>
              <a:t>Question 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28-4</a:t>
            </a:r>
            <a:endParaRPr lang="en-US" sz="28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26DD92E-2D86-4312-AF68-9E9A8D563880}"/>
              </a:ext>
            </a:extLst>
          </p:cNvPr>
          <p:cNvSpPr/>
          <p:nvPr/>
        </p:nvSpPr>
        <p:spPr>
          <a:xfrm>
            <a:off x="628651" y="3239251"/>
            <a:ext cx="788669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lphaLcParenBoth"/>
            </a:pPr>
            <a:r>
              <a:rPr lang="en-US" altLang="zh-TW" sz="2000" dirty="0"/>
              <a:t>In gas chromatography,</a:t>
            </a:r>
            <a:r>
              <a:rPr lang="zh-TW" altLang="en-US" sz="2000" dirty="0"/>
              <a:t> </a:t>
            </a:r>
            <a:r>
              <a:rPr lang="en-US" altLang="zh-TW" sz="2000" dirty="0"/>
              <a:t>α</a:t>
            </a:r>
            <a:r>
              <a:rPr lang="zh-TW" altLang="en-US" sz="2000" dirty="0"/>
              <a:t> </a:t>
            </a:r>
            <a:r>
              <a:rPr lang="en-US" altLang="zh-TW" sz="2000" dirty="0"/>
              <a:t>is generally varied by varying the </a:t>
            </a:r>
            <a:r>
              <a:rPr lang="en-US" altLang="zh-TW" sz="2000" dirty="0">
                <a:solidFill>
                  <a:srgbClr val="FF0000"/>
                </a:solidFill>
              </a:rPr>
              <a:t>column packing</a:t>
            </a:r>
          </a:p>
          <a:p>
            <a:pPr marL="342900" indent="-342900">
              <a:buAutoNum type="alphaLcParenBoth"/>
            </a:pPr>
            <a:endParaRPr lang="en-US" altLang="zh-TW" sz="2000" dirty="0"/>
          </a:p>
          <a:p>
            <a:pPr marL="342900" indent="-342900">
              <a:buAutoNum type="alphaLcParenBoth"/>
            </a:pPr>
            <a:r>
              <a:rPr lang="zh-TW" altLang="en-US" sz="2000" dirty="0"/>
              <a:t> </a:t>
            </a:r>
            <a:r>
              <a:rPr lang="en-US" altLang="zh-TW" sz="2000" dirty="0"/>
              <a:t>In LC, both </a:t>
            </a:r>
            <a:r>
              <a:rPr lang="en-US" altLang="zh-TW" sz="2000" dirty="0">
                <a:solidFill>
                  <a:srgbClr val="FF0000"/>
                </a:solidFill>
              </a:rPr>
              <a:t>column packing </a:t>
            </a:r>
            <a:r>
              <a:rPr lang="en-US" altLang="zh-TW" sz="2000" dirty="0"/>
              <a:t>and </a:t>
            </a:r>
            <a:r>
              <a:rPr lang="en-US" altLang="zh-TW" sz="2000" dirty="0">
                <a:solidFill>
                  <a:srgbClr val="FF0000"/>
                </a:solidFill>
              </a:rPr>
              <a:t>chemical composition of the mobile</a:t>
            </a:r>
            <a:r>
              <a:rPr lang="zh-TW" altLang="en-US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phase </a:t>
            </a:r>
            <a:r>
              <a:rPr lang="en-US" altLang="zh-TW" sz="2000" dirty="0"/>
              <a:t>can be</a:t>
            </a:r>
            <a:r>
              <a:rPr lang="zh-TW" altLang="en-US" sz="2000" dirty="0"/>
              <a:t> </a:t>
            </a:r>
            <a:r>
              <a:rPr lang="en-US" altLang="zh-TW" sz="2000" dirty="0"/>
              <a:t>varied to yield better</a:t>
            </a:r>
            <a:r>
              <a:rPr lang="zh-TW" altLang="en-US" sz="2000" dirty="0"/>
              <a:t> </a:t>
            </a:r>
            <a:r>
              <a:rPr lang="en-US" altLang="zh-TW" sz="2000" dirty="0"/>
              <a:t>α</a:t>
            </a:r>
            <a:r>
              <a:rPr lang="zh-TW" altLang="en-US" sz="2000" dirty="0"/>
              <a:t> </a:t>
            </a:r>
            <a:r>
              <a:rPr lang="en-US" altLang="zh-TW" sz="2000" dirty="0"/>
              <a:t>values.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16F25D-450B-4BC2-A189-6B2E0C56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87" y="1713580"/>
            <a:ext cx="24193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9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6AAF08-22A5-4BEF-8A15-2E294D7F6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73718"/>
            <a:ext cx="7886700" cy="2604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/>
              <a:t>In preparing a hexane-acetone gradient for an alumina HPLC column, is it desirable to increase or decrease the proportion of hexane as the column is eluted?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00EE733F-3AF7-470E-9FC3-CD8BC5379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83" y="-374913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+mn-lt"/>
              </a:rPr>
              <a:t>Question 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28-5</a:t>
            </a:r>
            <a:endParaRPr lang="en-US" sz="28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2AE2E83-6BAB-44A8-B22C-F0B186ABB020}"/>
              </a:ext>
            </a:extLst>
          </p:cNvPr>
          <p:cNvSpPr/>
          <p:nvPr/>
        </p:nvSpPr>
        <p:spPr>
          <a:xfrm>
            <a:off x="548078" y="2175028"/>
            <a:ext cx="750558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cs typeface="Calibri" panose="020F0502020204030204" pitchFamily="34" charset="0"/>
              </a:rPr>
              <a:t>Stationary phase: alumina packing </a:t>
            </a:r>
            <a:r>
              <a:rPr lang="en-US" altLang="zh-TW" sz="2000" dirty="0">
                <a:solidFill>
                  <a:srgbClr val="FF0000"/>
                </a:solidFill>
                <a:cs typeface="Calibri" panose="020F0502020204030204" pitchFamily="34" charset="0"/>
              </a:rPr>
              <a:t>polar</a:t>
            </a:r>
            <a:r>
              <a:rPr lang="en-US" altLang="zh-TW" sz="2000" dirty="0">
                <a:cs typeface="Calibri" panose="020F0502020204030204" pitchFamily="34" charset="0"/>
              </a:rPr>
              <a:t> </a:t>
            </a:r>
          </a:p>
          <a:p>
            <a:r>
              <a:rPr lang="en-US" altLang="zh-TW" sz="2000" dirty="0">
                <a:cs typeface="Calibri" panose="020F0502020204030204" pitchFamily="34" charset="0"/>
              </a:rPr>
              <a:t>Hexane </a:t>
            </a:r>
            <a:r>
              <a:rPr lang="en-US" altLang="zh-TW" sz="2000" dirty="0">
                <a:solidFill>
                  <a:srgbClr val="FF0000"/>
                </a:solidFill>
                <a:cs typeface="Calibri" panose="020F0502020204030204" pitchFamily="34" charset="0"/>
              </a:rPr>
              <a:t>nonpolar</a:t>
            </a:r>
          </a:p>
          <a:p>
            <a:r>
              <a:rPr lang="en-US" altLang="zh-TW" sz="2000" dirty="0">
                <a:cs typeface="Calibri" panose="020F0502020204030204" pitchFamily="34" charset="0"/>
              </a:rPr>
              <a:t>Acetone </a:t>
            </a:r>
            <a:r>
              <a:rPr lang="en-US" altLang="zh-TW" sz="2000" dirty="0">
                <a:solidFill>
                  <a:srgbClr val="FF0000"/>
                </a:solidFill>
                <a:cs typeface="Calibri" panose="020F0502020204030204" pitchFamily="34" charset="0"/>
              </a:rPr>
              <a:t>polar</a:t>
            </a:r>
          </a:p>
          <a:p>
            <a:r>
              <a:rPr lang="en-US" altLang="zh-TW" sz="2000" dirty="0">
                <a:cs typeface="Calibri" panose="020F0502020204030204" pitchFamily="34" charset="0"/>
              </a:rPr>
              <a:t/>
            </a:r>
            <a:br>
              <a:rPr lang="en-US" altLang="zh-TW" sz="2000" dirty="0">
                <a:cs typeface="Calibri" panose="020F0502020204030204" pitchFamily="34" charset="0"/>
              </a:rPr>
            </a:br>
            <a:r>
              <a:rPr lang="en-US" altLang="zh-TW" sz="2000" dirty="0"/>
              <a:t>increase the polarity of the mobile phase as the elution proceeds</a:t>
            </a:r>
            <a:endParaRPr lang="en-US" altLang="zh-TW" sz="2000" dirty="0">
              <a:cs typeface="Calibri" panose="020F0502020204030204" pitchFamily="34" charset="0"/>
            </a:endParaRPr>
          </a:p>
          <a:p>
            <a:r>
              <a:rPr lang="en-US" altLang="zh-TW" sz="2000" dirty="0"/>
              <a:t>proportion of hexane should </a:t>
            </a:r>
            <a:r>
              <a:rPr lang="en-US" altLang="zh-TW" sz="2000" dirty="0">
                <a:solidFill>
                  <a:srgbClr val="FF0000"/>
                </a:solidFill>
              </a:rPr>
              <a:t>decrease</a:t>
            </a:r>
            <a:r>
              <a:rPr lang="en-US" altLang="zh-TW" sz="2000" dirty="0"/>
              <a:t> </a:t>
            </a:r>
            <a:endParaRPr lang="en-US" altLang="zh-TW" sz="2000" dirty="0">
              <a:cs typeface="Calibri" panose="020F0502020204030204" pitchFamily="34" charset="0"/>
            </a:endParaRPr>
          </a:p>
          <a:p>
            <a:endParaRPr lang="en-US" altLang="zh-TW" sz="2000" dirty="0">
              <a:solidFill>
                <a:srgbClr val="FF0000"/>
              </a:solidFill>
              <a:cs typeface="Calibri" panose="020F0502020204030204" pitchFamily="34" charset="0"/>
            </a:endParaRPr>
          </a:p>
          <a:p>
            <a:r>
              <a:rPr lang="zh-TW" altLang="en-US" sz="2000" dirty="0">
                <a:cs typeface="Calibri" panose="020F0502020204030204" pitchFamily="34" charset="0"/>
              </a:rPr>
              <a:t>沖提能力應由小至大，也就是說動相與固相之差異由大到小。</a:t>
            </a:r>
            <a:endParaRPr lang="en-US" altLang="zh-TW" sz="2000" dirty="0">
              <a:cs typeface="Calibri" panose="020F0502020204030204" pitchFamily="34" charset="0"/>
            </a:endParaRPr>
          </a:p>
          <a:p>
            <a:endParaRPr lang="zh-TW" altLang="en-US" sz="2000" dirty="0">
              <a:solidFill>
                <a:srgbClr val="FF0000"/>
              </a:solidFill>
              <a:cs typeface="Calibri" panose="020F0502020204030204" pitchFamily="34" charset="0"/>
            </a:endParaRPr>
          </a:p>
        </p:txBody>
      </p:sp>
      <p:pic>
        <p:nvPicPr>
          <p:cNvPr id="1026" name="Picture 2" descr="Silica vs. Alumina ... or in other words &quot;Alien vs. Predator ...">
            <a:extLst>
              <a:ext uri="{FF2B5EF4-FFF2-40B4-BE49-F238E27FC236}">
                <a16:creationId xmlns:a16="http://schemas.microsoft.com/office/drawing/2014/main" id="{60D81DE4-31E6-4C19-B243-5BF583992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3" r="20698" b="38312"/>
          <a:stretch/>
        </p:blipFill>
        <p:spPr bwMode="auto">
          <a:xfrm>
            <a:off x="5470981" y="1613379"/>
            <a:ext cx="3124941" cy="181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60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377CAFF1-752B-4DB1-AE58-9A6BF0FB23AC}"/>
              </a:ext>
            </a:extLst>
          </p:cNvPr>
          <p:cNvSpPr txBox="1">
            <a:spLocks/>
          </p:cNvSpPr>
          <p:nvPr/>
        </p:nvSpPr>
        <p:spPr>
          <a:xfrm>
            <a:off x="628650" y="1485529"/>
            <a:ext cx="7886700" cy="134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C7151BD5-F7BD-4CDB-8348-98B49DE13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71" y="-386678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+mn-lt"/>
              </a:rPr>
              <a:t>Question 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28-6</a:t>
            </a:r>
            <a:endParaRPr lang="en-US" sz="28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73A7DF4-BB76-49BD-AF87-883A1AF66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621437"/>
            <a:ext cx="7886700" cy="426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/>
              <a:t>What is meant by the linear-response range of a detector?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C3AD66B-9495-4963-A2A8-AACD0FE4401C}"/>
              </a:ext>
            </a:extLst>
          </p:cNvPr>
          <p:cNvSpPr/>
          <p:nvPr/>
        </p:nvSpPr>
        <p:spPr>
          <a:xfrm>
            <a:off x="628650" y="1797784"/>
            <a:ext cx="837330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range of analyte concentration or mass over which the detector responds linearly</a:t>
            </a:r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linear-response range </a:t>
            </a:r>
            <a:r>
              <a:rPr lang="en-US" altLang="zh-TW" sz="2000" dirty="0">
                <a:solidFill>
                  <a:srgbClr val="FF0000"/>
                </a:solidFill>
              </a:rPr>
              <a:t>= dynamic range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67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377CAFF1-752B-4DB1-AE58-9A6BF0FB23AC}"/>
              </a:ext>
            </a:extLst>
          </p:cNvPr>
          <p:cNvSpPr txBox="1">
            <a:spLocks/>
          </p:cNvSpPr>
          <p:nvPr/>
        </p:nvSpPr>
        <p:spPr>
          <a:xfrm>
            <a:off x="628650" y="1537316"/>
            <a:ext cx="7886700" cy="134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C7151BD5-F7BD-4CDB-8348-98B49DE13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71" y="-386678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+mn-lt"/>
              </a:rPr>
              <a:t>Question 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28-7</a:t>
            </a:r>
            <a:endParaRPr lang="en-US" sz="28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73A7DF4-BB76-49BD-AF87-883A1AF66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621437"/>
            <a:ext cx="7886700" cy="55555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/>
              <a:t>Define:</a:t>
            </a:r>
          </a:p>
          <a:p>
            <a:r>
              <a:rPr lang="en-US" altLang="zh-TW" sz="2400" b="1" dirty="0"/>
              <a:t>isocratic elution </a:t>
            </a:r>
          </a:p>
          <a:p>
            <a:pPr marL="0" indent="0">
              <a:buNone/>
            </a:pPr>
            <a:r>
              <a:rPr lang="en-US" altLang="zh-TW" sz="2000" dirty="0"/>
              <a:t>the solvent composition is held constant throughout the elution</a:t>
            </a:r>
            <a:endParaRPr lang="en-US" altLang="zh-TW" sz="2400" dirty="0"/>
          </a:p>
          <a:p>
            <a:r>
              <a:rPr lang="en-US" altLang="zh-TW" sz="2400" b="1" dirty="0"/>
              <a:t>gradient elution</a:t>
            </a:r>
          </a:p>
          <a:p>
            <a:pPr marL="0" indent="0">
              <a:buNone/>
            </a:pPr>
            <a:r>
              <a:rPr lang="en-US" altLang="zh-TW" sz="2000" dirty="0"/>
              <a:t>two or more solvents are used and the composition of the mobile phase is changed continuously or in steps as the separation proceeds</a:t>
            </a:r>
          </a:p>
          <a:p>
            <a:r>
              <a:rPr lang="en-US" altLang="zh-TW" sz="2400" b="1" dirty="0"/>
              <a:t>stop-flow injection</a:t>
            </a:r>
          </a:p>
        </p:txBody>
      </p:sp>
      <p:pic>
        <p:nvPicPr>
          <p:cNvPr id="2" name="y2mate.com - Sample injection with a diaphragm valve_8-D-mMfDw7g_360p">
            <a:hlinkClick r:id="" action="ppaction://media"/>
            <a:extLst>
              <a:ext uri="{FF2B5EF4-FFF2-40B4-BE49-F238E27FC236}">
                <a16:creationId xmlns:a16="http://schemas.microsoft.com/office/drawing/2014/main" id="{5E8A55EE-B77F-4A7F-8218-F7CD0A4581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692526"/>
            <a:ext cx="4876800" cy="248443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714E8A8-EA96-4FF4-A728-3AAA098152B6}"/>
              </a:ext>
            </a:extLst>
          </p:cNvPr>
          <p:cNvSpPr/>
          <p:nvPr/>
        </p:nvSpPr>
        <p:spPr>
          <a:xfrm>
            <a:off x="5970233" y="652278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050" dirty="0"/>
              <a:t>https://www.youtube.com/watch?v=8-D-mMfDw7g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7566F6-4C7E-49DB-84A1-47C68E00D5E4}"/>
              </a:ext>
            </a:extLst>
          </p:cNvPr>
          <p:cNvSpPr/>
          <p:nvPr/>
        </p:nvSpPr>
        <p:spPr>
          <a:xfrm>
            <a:off x="628650" y="3795329"/>
            <a:ext cx="35172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the flow of solvent is stopped, a fitting at the head of the column is removed, and the sample is injected directly onto the head of the column. The fitting is then replaced and pumping is resumed.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5466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325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1802</TotalTime>
  <Words>1411</Words>
  <Application>Microsoft Office PowerPoint</Application>
  <PresentationFormat>如螢幕大小 (4:3)</PresentationFormat>
  <Paragraphs>111</Paragraphs>
  <Slides>15</Slides>
  <Notes>1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新細明體</vt:lpstr>
      <vt:lpstr>標楷體</vt:lpstr>
      <vt:lpstr>Arial</vt:lpstr>
      <vt:lpstr>Calibri</vt:lpstr>
      <vt:lpstr>Calibri Light</vt:lpstr>
      <vt:lpstr>Office 佈景主題</vt:lpstr>
      <vt:lpstr>Chapter 28</vt:lpstr>
      <vt:lpstr>PowerPoint 簡報</vt:lpstr>
      <vt:lpstr>PowerPoint 簡報</vt:lpstr>
      <vt:lpstr>PowerPoint 簡報</vt:lpstr>
      <vt:lpstr>PowerPoint 簡報</vt:lpstr>
      <vt:lpstr>Question 28-4</vt:lpstr>
      <vt:lpstr>Question 28-5</vt:lpstr>
      <vt:lpstr>Question 28-6</vt:lpstr>
      <vt:lpstr>Question 28-7</vt:lpstr>
      <vt:lpstr>Question 28-7</vt:lpstr>
      <vt:lpstr>Question 28-9</vt:lpstr>
      <vt:lpstr>Question 28-12</vt:lpstr>
      <vt:lpstr>Question 28-13</vt:lpstr>
      <vt:lpstr>Question 28-14</vt:lpstr>
      <vt:lpstr>Question 28-17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28</dc:title>
  <dc:creator>User</dc:creator>
  <cp:lastModifiedBy>User</cp:lastModifiedBy>
  <cp:revision>26</cp:revision>
  <dcterms:created xsi:type="dcterms:W3CDTF">2020-06-05T03:41:06Z</dcterms:created>
  <dcterms:modified xsi:type="dcterms:W3CDTF">2020-06-11T03:26:49Z</dcterms:modified>
</cp:coreProperties>
</file>